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95" r:id="rId1"/>
  </p:sldMasterIdLst>
  <p:sldIdLst>
    <p:sldId id="256" r:id="rId2"/>
    <p:sldId id="266" r:id="rId3"/>
    <p:sldId id="262" r:id="rId4"/>
    <p:sldId id="267" r:id="rId5"/>
    <p:sldId id="268" r:id="rId6"/>
    <p:sldId id="265" r:id="rId7"/>
    <p:sldId id="269" r:id="rId8"/>
  </p:sldIdLst>
  <p:sldSz cx="12192000" cy="6858000"/>
  <p:notesSz cx="6858000" cy="9144000"/>
  <p:defaultTextStyle>
    <a:defPPr>
      <a:defRPr lang="en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–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–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–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–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–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7CE84F3-28C3-443E-9E96-99CF82512B78}" styleName="Dark Style 1 –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–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–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–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–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–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Medium Style 2 –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6"/>
  </p:normalViewPr>
  <p:slideViewPr>
    <p:cSldViewPr snapToGrid="0">
      <p:cViewPr varScale="1">
        <p:scale>
          <a:sx n="103" d="100"/>
          <a:sy n="103" d="100"/>
        </p:scale>
        <p:origin x="89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11/8/23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34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11/8/23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04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11/8/23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9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11/8/23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973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11/8/23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954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11/8/23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3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11/8/23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162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fld id="{3AB41CFF-90C9-47B3-9DA1-F2BF8D839F7E}" type="datetime1">
              <a:rPr lang="en-US" smtClean="0"/>
              <a:t>11/8/23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9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11/8/23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4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11/8/23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88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11/8/23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4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11/8/23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446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8" r:id="rId1"/>
    <p:sldLayoutId id="2147484289" r:id="rId2"/>
    <p:sldLayoutId id="2147484290" r:id="rId3"/>
    <p:sldLayoutId id="2147484291" r:id="rId4"/>
    <p:sldLayoutId id="2147484292" r:id="rId5"/>
    <p:sldLayoutId id="2147484293" r:id="rId6"/>
    <p:sldLayoutId id="2147484284" r:id="rId7"/>
    <p:sldLayoutId id="2147484285" r:id="rId8"/>
    <p:sldLayoutId id="2147484286" r:id="rId9"/>
    <p:sldLayoutId id="2147484287" r:id="rId10"/>
    <p:sldLayoutId id="2147484294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EN/TXT/HTML/?uri=CELEX:22021A0430(01)#d1e17564-10-1" TargetMode="External"/><Relationship Id="rId7" Type="http://schemas.openxmlformats.org/officeDocument/2006/relationships/hyperlink" Target="https://investmentpolicy.unctad.org/international-investment-agreements/treaty-files/5912/download" TargetMode="External"/><Relationship Id="rId2" Type="http://schemas.openxmlformats.org/officeDocument/2006/relationships/hyperlink" Target="https://policy.trade.ec.europa.eu/eu-trade-relationships-country-and-region/countries-and-regions/china/eu-china-agreement/eu-china-agreement-principle_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u.int/sites/default/files/documents/32844-doc-draft_pan-african_investment_code_december_2016_en.pdf" TargetMode="External"/><Relationship Id="rId5" Type="http://schemas.openxmlformats.org/officeDocument/2006/relationships/hyperlink" Target="https://investmentpolicy.unctad.org/international-investment-agreements/treaty-files/5409/download" TargetMode="External"/><Relationship Id="rId4" Type="http://schemas.openxmlformats.org/officeDocument/2006/relationships/hyperlink" Target="https://eur-lex.europa.eu/legal-content/EN/TXT/?uri=CELEX:22017A0114(01)#d1e2878-23-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gital rendering of a coloured world map">
            <a:extLst>
              <a:ext uri="{FF2B5EF4-FFF2-40B4-BE49-F238E27FC236}">
                <a16:creationId xmlns:a16="http://schemas.microsoft.com/office/drawing/2014/main" id="{100D6432-4BD6-9D9A-A63E-C644AAA251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9531" r="-1" b="9529"/>
          <a:stretch/>
        </p:blipFill>
        <p:spPr>
          <a:xfrm>
            <a:off x="3048" y="10"/>
            <a:ext cx="12188952" cy="68566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904A190-6630-A3EE-E5BC-6A1E36652C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275" y="398919"/>
            <a:ext cx="10190071" cy="3145855"/>
          </a:xfrm>
        </p:spPr>
        <p:txBody>
          <a:bodyPr anchor="b">
            <a:normAutofit/>
          </a:bodyPr>
          <a:lstStyle/>
          <a:p>
            <a:r>
              <a:rPr lang="en-CH" sz="4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Comparing Approaches to Integrate Sustainable Development Provisions in International Investment Agreements: Two Sides of the Same Coin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3D87C2-3410-7C5F-9E0E-EA88EC1A65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9500" y="5829691"/>
            <a:ext cx="9781327" cy="1028309"/>
          </a:xfrm>
        </p:spPr>
        <p:txBody>
          <a:bodyPr anchor="t">
            <a:noAutofit/>
          </a:bodyPr>
          <a:lstStyle/>
          <a:p>
            <a:r>
              <a:rPr lang="en-CH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Aditi Pandey</a:t>
            </a:r>
          </a:p>
          <a:p>
            <a:r>
              <a:rPr lang="en-GB" b="1" i="0" u="none" strike="noStrike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USI </a:t>
            </a:r>
            <a:r>
              <a:rPr lang="en-GB" b="1" i="0" u="none" strike="noStrike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Università</a:t>
            </a:r>
            <a:r>
              <a:rPr lang="en-GB" b="1" i="0" u="none" strike="noStrike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i="0" u="none" strike="noStrike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della</a:t>
            </a:r>
            <a:r>
              <a:rPr lang="en-GB" b="1" i="0" u="none" strike="noStrike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i="0" u="none" strike="noStrike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Svizzera</a:t>
            </a:r>
            <a:r>
              <a:rPr lang="en-GB" b="1" i="0" u="none" strike="noStrike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i="0" u="none" strike="noStrike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italiana</a:t>
            </a:r>
            <a:r>
              <a:rPr lang="en-CH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Lugano, CH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1B79218E-62D3-5D53-5BDE-38931A73A2E9}"/>
              </a:ext>
            </a:extLst>
          </p:cNvPr>
          <p:cNvSpPr txBox="1"/>
          <p:nvPr/>
        </p:nvSpPr>
        <p:spPr>
          <a:xfrm>
            <a:off x="4157663" y="-2586038"/>
            <a:ext cx="184731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endParaRPr lang="en-CH"/>
          </a:p>
          <a:p>
            <a:pPr>
              <a:spcAft>
                <a:spcPts val="600"/>
              </a:spcAft>
            </a:pPr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4036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6FC87-E4D6-9604-5073-D70FA6E7D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H" sz="3600" b="1" dirty="0">
                <a:latin typeface="Calibri" panose="020F0502020204030204" pitchFamily="34" charset="0"/>
                <a:cs typeface="Calibri" panose="020F0502020204030204" pitchFamily="34" charset="0"/>
              </a:rPr>
              <a:t>International Investment Agreements (IIAs) </a:t>
            </a:r>
            <a:r>
              <a:rPr lang="en-GB" sz="3600" b="1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vis-à-vis</a:t>
            </a:r>
            <a:r>
              <a:rPr lang="en-CH" sz="3600" b="1" dirty="0">
                <a:latin typeface="Calibri" panose="020F0502020204030204" pitchFamily="34" charset="0"/>
                <a:cs typeface="Calibri" panose="020F0502020204030204" pitchFamily="34" charset="0"/>
              </a:rPr>
              <a:t> Sustainable Development Goals (SDGs)</a:t>
            </a:r>
            <a:endParaRPr lang="en-CH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30BAF-00C4-48D6-1548-D48C95472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447" y="1581665"/>
            <a:ext cx="10472634" cy="49105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GB" sz="2000" b="0" i="0" dirty="0">
                <a:latin typeface="Calibri" panose="020F0502020204030204" pitchFamily="34" charset="0"/>
                <a:cs typeface="Calibri" panose="020F0502020204030204" pitchFamily="34" charset="0"/>
              </a:rPr>
              <a:t>Current international legal framework governing foreign investment (FDI) is a network of total 2831 IIAs and 445 treaties with Investment Provisions (TIPs)</a:t>
            </a:r>
          </a:p>
          <a:p>
            <a:pPr>
              <a:buFont typeface="Wingdings" pitchFamily="2" charset="2"/>
              <a:buChar char="v"/>
            </a:pPr>
            <a:r>
              <a:rPr lang="en-GB" sz="2000" b="0" i="0" dirty="0">
                <a:latin typeface="Calibri" panose="020F0502020204030204" pitchFamily="34" charset="0"/>
                <a:cs typeface="Calibri" panose="020F0502020204030204" pitchFamily="34" charset="0"/>
              </a:rPr>
              <a:t>Binding obligations on states e.g.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: wide-definitions, non-discrimination, min. standard of treatment, compensation, umbrella clauses, </a:t>
            </a:r>
            <a:r>
              <a:rPr lang="en-CH" sz="2000" i="1" dirty="0">
                <a:latin typeface="Calibri" panose="020F0502020204030204" pitchFamily="34" charset="0"/>
                <a:cs typeface="Calibri" panose="020F0502020204030204" pitchFamily="34" charset="0"/>
              </a:rPr>
              <a:t>“Regulatory chill” </a:t>
            </a:r>
            <a:r>
              <a:rPr lang="en-CH" sz="2000" dirty="0"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  <a:endParaRPr lang="en-GB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CH" sz="2000" dirty="0">
                <a:latin typeface="Calibri" panose="020F0502020204030204" pitchFamily="34" charset="0"/>
                <a:cs typeface="Calibri" panose="020F0502020204030204" pitchFamily="34" charset="0"/>
              </a:rPr>
              <a:t>Investor State Dispute Settlement (ISDS): unpredictable, biased towards investors</a:t>
            </a:r>
          </a:p>
          <a:p>
            <a:pPr>
              <a:buFont typeface="Wingdings" pitchFamily="2" charset="2"/>
              <a:buChar char="v"/>
            </a:pPr>
            <a:r>
              <a:rPr lang="en-CH" sz="2000" i="1" dirty="0">
                <a:latin typeface="Calibri" panose="020F0502020204030204" pitchFamily="34" charset="0"/>
                <a:cs typeface="Calibri" panose="020F0502020204030204" pitchFamily="34" charset="0"/>
              </a:rPr>
              <a:t>Philip Morris v. Australia &amp; Uruguay, RWE v NL, Uniper v NL, Vattenfall v. Germany, Encavis v. Italy</a:t>
            </a:r>
          </a:p>
          <a:p>
            <a:pPr>
              <a:buFont typeface="Wingdings" pitchFamily="2" charset="2"/>
              <a:buChar char="v"/>
            </a:pPr>
            <a:r>
              <a:rPr lang="en-GB" sz="2000" b="0" i="0" dirty="0">
                <a:latin typeface="Calibri" panose="020F0502020204030204" pitchFamily="34" charset="0"/>
                <a:cs typeface="Calibri" panose="020F0502020204030204" pitchFamily="34" charset="0"/>
              </a:rPr>
              <a:t>First BIT that expressly refers to sustainable development in its preamble- Costa Rica &amp; Netherlands (1999) which recognised that the “</a:t>
            </a:r>
            <a:r>
              <a:rPr lang="en-GB" sz="2000" b="0" i="1" dirty="0">
                <a:latin typeface="Calibri" panose="020F0502020204030204" pitchFamily="34" charset="0"/>
                <a:cs typeface="Calibri" panose="020F0502020204030204" pitchFamily="34" charset="0"/>
              </a:rPr>
              <a:t>treaty will stimulate the flow of capital and technology and sustainable development”.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407523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1E7ED-8BB0-29DE-B323-EA85516D3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839" y="534076"/>
            <a:ext cx="3352799" cy="5577934"/>
          </a:xfrm>
        </p:spPr>
        <p:txBody>
          <a:bodyPr>
            <a:normAutofit/>
          </a:bodyPr>
          <a:lstStyle/>
          <a:p>
            <a:r>
              <a:rPr lang="en-CH" sz="3600" b="1" dirty="0">
                <a:latin typeface="Calibri" panose="020F0502020204030204" pitchFamily="34" charset="0"/>
                <a:cs typeface="Calibri" panose="020F0502020204030204" pitchFamily="34" charset="0"/>
              </a:rPr>
              <a:t>Potential for Progress: Different &amp; Innovative Approaches</a:t>
            </a:r>
            <a:endParaRPr lang="en-CH" sz="3600" b="1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20F49A2-1778-7DEA-CB50-5FE8FEDF6A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5826638"/>
              </p:ext>
            </p:extLst>
          </p:nvPr>
        </p:nvGraphicFramePr>
        <p:xfrm>
          <a:off x="4460790" y="234778"/>
          <a:ext cx="7129848" cy="615329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57446">
                  <a:extLst>
                    <a:ext uri="{9D8B030D-6E8A-4147-A177-3AD203B41FA5}">
                      <a16:colId xmlns:a16="http://schemas.microsoft.com/office/drawing/2014/main" val="1503649539"/>
                    </a:ext>
                  </a:extLst>
                </a:gridCol>
                <a:gridCol w="2180834">
                  <a:extLst>
                    <a:ext uri="{9D8B030D-6E8A-4147-A177-3AD203B41FA5}">
                      <a16:colId xmlns:a16="http://schemas.microsoft.com/office/drawing/2014/main" val="4027543259"/>
                    </a:ext>
                  </a:extLst>
                </a:gridCol>
                <a:gridCol w="2691568">
                  <a:extLst>
                    <a:ext uri="{9D8B030D-6E8A-4147-A177-3AD203B41FA5}">
                      <a16:colId xmlns:a16="http://schemas.microsoft.com/office/drawing/2014/main" val="2017424023"/>
                    </a:ext>
                  </a:extLst>
                </a:gridCol>
              </a:tblGrid>
              <a:tr h="587520">
                <a:tc>
                  <a:txBody>
                    <a:bodyPr/>
                    <a:lstStyle/>
                    <a:p>
                      <a:endParaRPr lang="en-CH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0307" marR="90307" marT="45153" marB="45153"/>
                </a:tc>
                <a:tc>
                  <a:txBody>
                    <a:bodyPr/>
                    <a:lstStyle/>
                    <a:p>
                      <a:r>
                        <a:rPr lang="en-CH" sz="2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EU Approach</a:t>
                      </a:r>
                    </a:p>
                  </a:txBody>
                  <a:tcPr marL="90307" marR="90307" marT="45153" marB="45153"/>
                </a:tc>
                <a:tc>
                  <a:txBody>
                    <a:bodyPr/>
                    <a:lstStyle/>
                    <a:p>
                      <a:r>
                        <a:rPr lang="en-CH" sz="2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Global South Approach</a:t>
                      </a:r>
                    </a:p>
                  </a:txBody>
                  <a:tcPr marL="90307" marR="90307" marT="45153" marB="45153"/>
                </a:tc>
                <a:extLst>
                  <a:ext uri="{0D108BD9-81ED-4DB2-BD59-A6C34878D82A}">
                    <a16:rowId xmlns:a16="http://schemas.microsoft.com/office/drawing/2014/main" val="844621545"/>
                  </a:ext>
                </a:extLst>
              </a:tr>
              <a:tr h="3167049">
                <a:tc>
                  <a:txBody>
                    <a:bodyPr/>
                    <a:lstStyle/>
                    <a:p>
                      <a:r>
                        <a:rPr lang="en-CH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General Application &amp; Substantive Provisions</a:t>
                      </a:r>
                    </a:p>
                  </a:txBody>
                  <a:tcPr marL="90307" marR="90307" marT="45153" marB="45153"/>
                </a:tc>
                <a:tc>
                  <a:txBody>
                    <a:bodyPr/>
                    <a:lstStyle/>
                    <a:p>
                      <a:r>
                        <a:rPr lang="en-CH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TSD Chapters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H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(Post Lisbon treaty, all EU TIAs contain Trade &amp; Sustainable Development (TSD) chapters). However, not specifcally under investment chapters</a:t>
                      </a:r>
                    </a:p>
                  </a:txBody>
                  <a:tcPr marL="90307" marR="90307" marT="45153" marB="45153"/>
                </a:tc>
                <a:tc>
                  <a:txBody>
                    <a:bodyPr/>
                    <a:lstStyle/>
                    <a:p>
                      <a:r>
                        <a:rPr lang="en-CH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Extensive Reference to Sustainable Development in substantive provisions.</a:t>
                      </a:r>
                    </a:p>
                    <a:p>
                      <a:r>
                        <a:rPr lang="en-CH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More comprehensive approach inlcuding refining expropriation and FET standards.  </a:t>
                      </a:r>
                    </a:p>
                  </a:txBody>
                  <a:tcPr marL="90307" marR="90307" marT="45153" marB="45153"/>
                </a:tc>
                <a:extLst>
                  <a:ext uri="{0D108BD9-81ED-4DB2-BD59-A6C34878D82A}">
                    <a16:rowId xmlns:a16="http://schemas.microsoft.com/office/drawing/2014/main" val="2827586743"/>
                  </a:ext>
                </a:extLst>
              </a:tr>
              <a:tr h="2122664">
                <a:tc>
                  <a:txBody>
                    <a:bodyPr/>
                    <a:lstStyle/>
                    <a:p>
                      <a:r>
                        <a:rPr lang="en-CH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Dispute Settlement</a:t>
                      </a:r>
                    </a:p>
                  </a:txBody>
                  <a:tcPr marL="90307" marR="90307" marT="45153" marB="45153"/>
                </a:tc>
                <a:tc>
                  <a:txBody>
                    <a:bodyPr/>
                    <a:lstStyle/>
                    <a:p>
                      <a:r>
                        <a:rPr lang="en-CH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More focus on State to state dispute settlement.</a:t>
                      </a:r>
                    </a:p>
                  </a:txBody>
                  <a:tcPr marL="90307" marR="90307" marT="45153" marB="45153"/>
                </a:tc>
                <a:tc>
                  <a:txBody>
                    <a:bodyPr/>
                    <a:lstStyle/>
                    <a:p>
                      <a:r>
                        <a:rPr lang="en-CH" sz="20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More focus on dispute prevention and dialogue. Arbitration as the last resort. </a:t>
                      </a:r>
                    </a:p>
                  </a:txBody>
                  <a:tcPr marL="90307" marR="90307" marT="45153" marB="45153"/>
                </a:tc>
                <a:extLst>
                  <a:ext uri="{0D108BD9-81ED-4DB2-BD59-A6C34878D82A}">
                    <a16:rowId xmlns:a16="http://schemas.microsoft.com/office/drawing/2014/main" val="3077964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018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CD1AB-EAA2-FC14-3239-DF5696276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66281"/>
            <a:ext cx="10895106" cy="576270"/>
          </a:xfrm>
        </p:spPr>
        <p:txBody>
          <a:bodyPr>
            <a:noAutofit/>
          </a:bodyPr>
          <a:lstStyle/>
          <a:p>
            <a:pPr algn="ctr"/>
            <a:r>
              <a:rPr lang="en-CH" sz="3600" b="1" dirty="0">
                <a:latin typeface="Calibri" panose="020F0502020204030204" pitchFamily="34" charset="0"/>
                <a:cs typeface="Calibri" panose="020F0502020204030204" pitchFamily="34" charset="0"/>
              </a:rPr>
              <a:t>Focus- EU Approach in Refining IIAs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B5100-A7DE-F41B-0028-E03C42A97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1483"/>
            <a:ext cx="10895106" cy="56870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CH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EU-China CAI (2020)</a:t>
            </a:r>
          </a:p>
          <a:p>
            <a:pPr lvl="1" algn="just">
              <a:buFont typeface="Wingdings" pitchFamily="2" charset="2"/>
              <a:buChar char="v"/>
            </a:pPr>
            <a:r>
              <a:rPr lang="en-CH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Pure investment agreement in contrast to other mixed agreements such as EU-Canada CETA, or EU-UK TCA.</a:t>
            </a:r>
          </a:p>
          <a:p>
            <a:pPr lvl="1" algn="just">
              <a:buFont typeface="Wingdings" pitchFamily="2" charset="2"/>
              <a:buChar char="v"/>
            </a:pPr>
            <a:r>
              <a:rPr lang="en-CH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Section IV: Investment and Sustainable Development, strong commitments to promote investment in a way as to contribute to the SDGs., review of sustainablity impacts.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CH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”cross-cutting” provisions such as non-derogation clauses, CSR clauses and implementation of multilateral environment agreements.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CH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Specific reference to the Paris Agreement and obliges parties to implement the commitments with regards to its Nationally Determined Contributions.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CH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ISDS, only state to state arbitration</a:t>
            </a:r>
          </a:p>
          <a:p>
            <a:pPr marL="0" indent="0" algn="just">
              <a:buNone/>
            </a:pPr>
            <a:r>
              <a:rPr lang="en-CH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GB" sz="2200" b="1" i="0" u="none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EU-UK Trade and Cooperation Agreement (2020)</a:t>
            </a:r>
          </a:p>
          <a:p>
            <a:pPr lvl="1" algn="just">
              <a:buFont typeface="Wingdings" pitchFamily="2" charset="2"/>
              <a:buChar char="v"/>
            </a:pPr>
            <a:r>
              <a:rPr lang="en-GB" sz="1900" i="0" u="none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Deviation from the traditional approach, combined chapter on services and investment, including investment promotion and liberalisation.</a:t>
            </a:r>
          </a:p>
          <a:p>
            <a:pPr lvl="1" algn="just">
              <a:buFont typeface="Wingdings" pitchFamily="2" charset="2"/>
              <a:buChar char="v"/>
            </a:pPr>
            <a:r>
              <a:rPr lang="en-GB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Dedicated separate chapters on environment and climate, labour, provisions, non-regression and carbon pricing however not a part of the investment chapter.</a:t>
            </a:r>
            <a:endParaRPr lang="en-GB" sz="16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GB" sz="2200" b="1" i="0" u="none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EU Canada CETA (2017)</a:t>
            </a:r>
          </a:p>
          <a:p>
            <a:pPr lvl="1" algn="just">
              <a:buFont typeface="Wingdings" pitchFamily="2" charset="2"/>
              <a:buChar char="v"/>
            </a:pPr>
            <a:r>
              <a:rPr lang="en-GB" sz="19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en-GB" sz="19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ultilateral investment tribunal and appellate mechanism for the resolution of investment disputes. </a:t>
            </a:r>
          </a:p>
          <a:p>
            <a:pPr lvl="1" algn="just">
              <a:buFont typeface="Wingdings" pitchFamily="2" charset="2"/>
              <a:buChar char="v"/>
            </a:pPr>
            <a:r>
              <a:rPr lang="en-GB" sz="19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specific mention of Sustainable Development Goals in investment chapter, however, parties have </a:t>
            </a:r>
            <a:r>
              <a:rPr lang="en-GB" sz="19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their right to regulate within their territories to achieve legitimate policy objectives.</a:t>
            </a:r>
            <a:endParaRPr lang="en-GB" sz="1900" i="0" u="none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CH" sz="20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135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19791-1F38-36FE-3F7E-088269B5A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178975"/>
            <a:ext cx="10895106" cy="784852"/>
          </a:xfrm>
        </p:spPr>
        <p:txBody>
          <a:bodyPr>
            <a:normAutofit/>
          </a:bodyPr>
          <a:lstStyle/>
          <a:p>
            <a:pPr algn="ctr"/>
            <a:r>
              <a:rPr lang="en-CH" sz="3600" b="1" dirty="0">
                <a:latin typeface="Calibri" panose="020F0502020204030204" pitchFamily="34" charset="0"/>
                <a:cs typeface="Calibri" panose="020F0502020204030204" pitchFamily="34" charset="0"/>
              </a:rPr>
              <a:t>Focus- Global South Approach in Refining IIAs</a:t>
            </a:r>
            <a:endParaRPr lang="en-CH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F5B1D-815C-7CB5-BCD0-F1EA41C77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694" y="1076569"/>
            <a:ext cx="11193728" cy="5526882"/>
          </a:xfrm>
        </p:spPr>
        <p:txBody>
          <a:bodyPr/>
          <a:lstStyle/>
          <a:p>
            <a:pPr marL="0" indent="0" algn="just">
              <a:buNone/>
            </a:pPr>
            <a:r>
              <a:rPr lang="en-GB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Morocco- Nigeria BIT (2016)</a:t>
            </a:r>
          </a:p>
          <a:p>
            <a:pPr lvl="1" algn="just">
              <a:buFont typeface="Wingdings" pitchFamily="2" charset="2"/>
              <a:buChar char="v"/>
            </a:pPr>
            <a:r>
              <a:rPr lang="en-GB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Preambular clauses promoting and</a:t>
            </a:r>
            <a:r>
              <a:rPr lang="en-GB" sz="1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encouraging investment opportunities that enhance sustainable development within the territories of the state parties.</a:t>
            </a:r>
          </a:p>
          <a:p>
            <a:pPr lvl="1" algn="just">
              <a:buFont typeface="Wingdings" pitchFamily="2" charset="2"/>
              <a:buChar char="v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Dedicated section on investment and environment, labour rights, impact assessment and anti-corruption.</a:t>
            </a:r>
          </a:p>
          <a:p>
            <a:pPr lvl="1" algn="just">
              <a:buFont typeface="Wingdings" pitchFamily="2" charset="2"/>
              <a:buChar char="v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Dispute settlement through ISDS however focus on dispute prevention.</a:t>
            </a:r>
          </a:p>
          <a:p>
            <a:pPr marL="0" indent="0" algn="just">
              <a:buNone/>
            </a:pPr>
            <a:r>
              <a:rPr lang="en-GB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Pan-African Investment Code (PAIC) (2016)</a:t>
            </a:r>
          </a:p>
          <a:p>
            <a:pPr lvl="1" algn="just">
              <a:buFont typeface="Wingdings" pitchFamily="2" charset="2"/>
              <a:buChar char="v"/>
            </a:pPr>
            <a:r>
              <a:rPr lang="en-GB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fair and equitable (FET) provision</a:t>
            </a:r>
          </a:p>
          <a:p>
            <a:pPr lvl="1" algn="just">
              <a:buFont typeface="Wingdings" pitchFamily="2" charset="2"/>
              <a:buChar char="v"/>
            </a:pPr>
            <a:r>
              <a:rPr lang="en-GB" sz="1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order to qualify as an investment, it must have </a:t>
            </a: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made </a:t>
            </a:r>
            <a:r>
              <a:rPr lang="en-GB" sz="1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significant contribution to the host State’s economic development. (Art. 4)</a:t>
            </a:r>
          </a:p>
          <a:p>
            <a:pPr lvl="1" algn="just">
              <a:buFont typeface="Wingdings" pitchFamily="2" charset="2"/>
              <a:buChar char="v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State to State Arbitration</a:t>
            </a:r>
          </a:p>
          <a:p>
            <a:pPr marL="0" indent="0" algn="just">
              <a:buNone/>
            </a:pPr>
            <a:r>
              <a:rPr lang="en-GB" sz="2000" b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Brazil - India Investment Cooperation and Facilitation Treaty (2020)</a:t>
            </a:r>
          </a:p>
          <a:p>
            <a:pPr lvl="1" algn="just">
              <a:buFont typeface="Wingdings" pitchFamily="2" charset="2"/>
              <a:buChar char="v"/>
            </a:pPr>
            <a:r>
              <a:rPr lang="en-GB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fair and equitable (FET) provision and also no Most Favoured Nation Treatment (MFN) clause</a:t>
            </a:r>
          </a:p>
          <a:p>
            <a:pPr lvl="1" algn="just">
              <a:buFont typeface="Wingdings" pitchFamily="2" charset="2"/>
              <a:buChar char="v"/>
            </a:pPr>
            <a:r>
              <a:rPr lang="en-GB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Focus on investment facilitation through a </a:t>
            </a:r>
            <a:r>
              <a:rPr lang="en-GB" sz="1800" dirty="0">
                <a:solidFill>
                  <a:srgbClr val="3F3F3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National Focal Point</a:t>
            </a:r>
            <a:r>
              <a:rPr lang="en-GB" sz="1800" dirty="0">
                <a:solidFill>
                  <a:srgbClr val="72727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/ </a:t>
            </a:r>
            <a:r>
              <a:rPr lang="en-GB" sz="1800" dirty="0">
                <a:solidFill>
                  <a:srgbClr val="3F3F3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Ombudsman </a:t>
            </a:r>
            <a:endParaRPr lang="en-GB" sz="1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0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000" dirty="0"/>
          </a:p>
          <a:p>
            <a:pPr lvl="1"/>
            <a:endParaRPr lang="en-GB" sz="16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0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289023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5615D-E8F5-95DF-623E-0358E5F43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180409"/>
            <a:ext cx="10895106" cy="795775"/>
          </a:xfrm>
        </p:spPr>
        <p:txBody>
          <a:bodyPr>
            <a:normAutofit/>
          </a:bodyPr>
          <a:lstStyle/>
          <a:p>
            <a:pPr algn="ctr"/>
            <a:r>
              <a:rPr lang="en-CH" sz="3600" b="1" dirty="0">
                <a:latin typeface="Calibri" panose="020F0502020204030204" pitchFamily="34" charset="0"/>
                <a:cs typeface="Calibri" panose="020F0502020204030204" pitchFamily="34" charset="0"/>
              </a:rPr>
              <a:t>Conclusions &amp; Suggestions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79C24-782E-E18C-A7B4-9D90BC772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590" y="1198605"/>
            <a:ext cx="10245064" cy="5165125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CH" sz="2000" dirty="0">
                <a:latin typeface="Calibri" panose="020F0502020204030204" pitchFamily="34" charset="0"/>
                <a:cs typeface="Calibri" panose="020F0502020204030204" pitchFamily="34" charset="0"/>
              </a:rPr>
              <a:t>Even after facing several criticism, IIAs still an important tool to regulate FDI.</a:t>
            </a:r>
          </a:p>
          <a:p>
            <a:pPr algn="just">
              <a:buFont typeface="Wingdings" pitchFamily="2" charset="2"/>
              <a:buChar char="v"/>
            </a:pPr>
            <a:r>
              <a:rPr lang="en-CH" sz="2000" dirty="0">
                <a:latin typeface="Calibri" panose="020F0502020204030204" pitchFamily="34" charset="0"/>
                <a:cs typeface="Calibri" panose="020F0502020204030204" pitchFamily="34" charset="0"/>
              </a:rPr>
              <a:t>EU’s focus more on comprehensive trade and investment agreements, rather than just traditional investment agreements. </a:t>
            </a:r>
          </a:p>
          <a:p>
            <a:pPr algn="just">
              <a:buFont typeface="Wingdings" pitchFamily="2" charset="2"/>
              <a:buChar char="v"/>
            </a:pPr>
            <a:r>
              <a:rPr lang="en-CH" sz="2000" dirty="0">
                <a:latin typeface="Calibri" panose="020F0502020204030204" pitchFamily="34" charset="0"/>
                <a:cs typeface="Calibri" panose="020F0502020204030204" pitchFamily="34" charset="0"/>
              </a:rPr>
              <a:t>EU could introduce further positive commitments specifically in investment chapters. </a:t>
            </a:r>
          </a:p>
          <a:p>
            <a:pPr algn="just">
              <a:buFont typeface="Wingdings" pitchFamily="2" charset="2"/>
              <a:buChar char="v"/>
            </a:pPr>
            <a:r>
              <a:rPr lang="en-CH" sz="2000" dirty="0">
                <a:latin typeface="Calibri" panose="020F0502020204030204" pitchFamily="34" charset="0"/>
                <a:cs typeface="Calibri" panose="020F0502020204030204" pitchFamily="34" charset="0"/>
              </a:rPr>
              <a:t>Global south IIAs could include commitments under Paris Agreement in their future IIAs.</a:t>
            </a:r>
          </a:p>
          <a:p>
            <a:pPr algn="just">
              <a:buFont typeface="Wingdings" pitchFamily="2" charset="2"/>
              <a:buChar char="v"/>
            </a:pPr>
            <a:r>
              <a:rPr lang="en-CH" sz="2000" dirty="0">
                <a:latin typeface="Calibri" panose="020F0502020204030204" pitchFamily="34" charset="0"/>
                <a:cs typeface="Calibri" panose="020F0502020204030204" pitchFamily="34" charset="0"/>
              </a:rPr>
              <a:t>Holistic and comprehensive approach towards sustainable investment must be adopted.</a:t>
            </a:r>
          </a:p>
          <a:p>
            <a:pPr algn="just">
              <a:buFont typeface="Wingdings" pitchFamily="2" charset="2"/>
              <a:buChar char="v"/>
            </a:pPr>
            <a:r>
              <a:rPr lang="en-CH" sz="2000" dirty="0">
                <a:latin typeface="Calibri" panose="020F0502020204030204" pitchFamily="34" charset="0"/>
                <a:cs typeface="Calibri" panose="020F0502020204030204" pitchFamily="34" charset="0"/>
              </a:rPr>
              <a:t>A shift may be important to move from traditional ISDS to dispute prevention and management system.</a:t>
            </a:r>
          </a:p>
          <a:p>
            <a:pPr algn="just">
              <a:buFont typeface="Wingdings" pitchFamily="2" charset="2"/>
              <a:buChar char="v"/>
            </a:pPr>
            <a:r>
              <a:rPr lang="en-GB" sz="2000" b="0" i="0" dirty="0">
                <a:latin typeface="Calibri" panose="020F0502020204030204" pitchFamily="34" charset="0"/>
                <a:cs typeface="Calibri" panose="020F0502020204030204" pitchFamily="34" charset="0"/>
              </a:rPr>
              <a:t>Transparency in treaty making, release of draft texts, public hearings and consultations.</a:t>
            </a:r>
          </a:p>
          <a:p>
            <a:pPr algn="just">
              <a:buFont typeface="Wingdings" pitchFamily="2" charset="2"/>
              <a:buChar char="v"/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Sustainability review procedures </a:t>
            </a:r>
            <a:r>
              <a:rPr lang="en-GB" sz="2000" i="1" dirty="0">
                <a:latin typeface="Calibri" panose="020F0502020204030204" pitchFamily="34" charset="0"/>
                <a:cs typeface="Calibri" panose="020F0502020204030204" pitchFamily="34" charset="0"/>
              </a:rPr>
              <a:t>ex-ante </a:t>
            </a: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the conclusion of trade and investment agreements.</a:t>
            </a:r>
          </a:p>
          <a:p>
            <a:pPr algn="just">
              <a:buFont typeface="Wingdings" pitchFamily="2" charset="2"/>
              <a:buChar char="v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Consultations between national trade, investment, environment, labor authorities.</a:t>
            </a:r>
          </a:p>
          <a:p>
            <a:pPr>
              <a:buFont typeface="Wingdings" pitchFamily="2" charset="2"/>
              <a:buChar char="v"/>
            </a:pPr>
            <a:endParaRPr lang="en-US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  <a:p>
            <a:endParaRPr lang="en-CH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3539995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8ED26-4618-2733-6C5C-B1DFB88AB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93911"/>
            <a:ext cx="10895106" cy="993483"/>
          </a:xfrm>
        </p:spPr>
        <p:txBody>
          <a:bodyPr>
            <a:normAutofit/>
          </a:bodyPr>
          <a:lstStyle/>
          <a:p>
            <a:pPr algn="ctr"/>
            <a:r>
              <a:rPr lang="en-CH" sz="3600" dirty="0">
                <a:latin typeface="Calibri" panose="020F0502020204030204" pitchFamily="34" charset="0"/>
                <a:cs typeface="Calibri" panose="020F0502020204030204" pitchFamily="34" charset="0"/>
              </a:rPr>
              <a:t>Useful Links for 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03915-A299-6D29-9642-88C1A9039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694" y="1285102"/>
            <a:ext cx="11144301" cy="516512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CH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EU-China CAI (2020): </a:t>
            </a:r>
            <a:r>
              <a:rPr lang="en-GB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https://policy.trade.ec.europa.eu/eu-trade-relationships-country-and-region/countries-and-regions/china/eu-china-agreement/eu-china-agreement-principle_en</a:t>
            </a:r>
            <a:r>
              <a:rPr lang="en-GB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CH" sz="1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CH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GB" sz="1800" b="1" i="0" u="none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EU-UK Trade and Cooperation Agreement (2020): </a:t>
            </a:r>
            <a:r>
              <a:rPr lang="en-GB" sz="1800" b="1" i="0" u="none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https://eur-lex.europa.eu/legal-content/EN/TXT/HTML/?uri=CELEX:22021A0430(01)#d1e17564-10-1</a:t>
            </a:r>
            <a:endParaRPr lang="en-GB" sz="1800" b="1" i="0" u="none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b="1" i="0" u="none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EU Canada CETA (2017): </a:t>
            </a:r>
            <a:r>
              <a:rPr lang="en-GB" sz="1800" b="1" i="0" u="none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https://eur-lex.europa.eu/legal-content/EN/TXT/?uri=CELEX:22017A0114(01)#d1e2878-23-1</a:t>
            </a:r>
            <a:endParaRPr lang="en-GB" sz="1800" b="1" i="0" u="none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Morocco- Nigeria BIT (2016): </a:t>
            </a:r>
            <a:r>
              <a:rPr lang="en-GB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https://investmentpolicy.unctad.org/international-investment-agreements/treaty-files/5409/download</a:t>
            </a:r>
            <a:endParaRPr lang="en-GB" sz="18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Pan-African Investment Code (PAIC) (2016): </a:t>
            </a:r>
            <a:r>
              <a:rPr lang="en-GB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https://au.int/sites/default/files/documents/32844-doc-draft_pan-african_investment_code_december_2016_en.pdf</a:t>
            </a:r>
            <a:endParaRPr lang="en-GB" sz="18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Brazil - India Investment Cooperation and Facilitation Treaty (2020): </a:t>
            </a:r>
            <a:r>
              <a:rPr lang="en-GB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https://investmentpolicy.unctad.org/international-investment-agreements/treaty-files/5912/download</a:t>
            </a:r>
            <a:endParaRPr lang="en-GB" sz="18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>
              <a:buNone/>
            </a:pPr>
            <a:endParaRPr lang="en-GB" sz="18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>
              <a:buNone/>
            </a:pPr>
            <a:r>
              <a:rPr lang="en-GB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Thankyou</a:t>
            </a:r>
          </a:p>
          <a:p>
            <a:pPr marL="0" indent="0" algn="r">
              <a:buNone/>
            </a:pPr>
            <a:r>
              <a:rPr lang="en-GB" sz="19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Aditi.pandey@usi.ch</a:t>
            </a:r>
            <a:endParaRPr lang="en-GB" sz="19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8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8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800" b="1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1800" b="1" i="0" u="none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CH" sz="18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624576379"/>
      </p:ext>
    </p:extLst>
  </p:cSld>
  <p:clrMapOvr>
    <a:masterClrMapping/>
  </p:clrMapOvr>
</p:sld>
</file>

<file path=ppt/theme/theme1.xml><?xml version="1.0" encoding="utf-8"?>
<a:theme xmlns:a="http://schemas.openxmlformats.org/drawingml/2006/main" name="DappledVTI">
  <a:themeElements>
    <a:clrScheme name="Custom 81">
      <a:dk1>
        <a:sysClr val="windowText" lastClr="000000"/>
      </a:dk1>
      <a:lt1>
        <a:sysClr val="window" lastClr="FFFFFF"/>
      </a:lt1>
      <a:dk2>
        <a:srgbClr val="21363B"/>
      </a:dk2>
      <a:lt2>
        <a:srgbClr val="F4F2F0"/>
      </a:lt2>
      <a:accent1>
        <a:srgbClr val="758468"/>
      </a:accent1>
      <a:accent2>
        <a:srgbClr val="B5A7AC"/>
      </a:accent2>
      <a:accent3>
        <a:srgbClr val="CC9C6F"/>
      </a:accent3>
      <a:accent4>
        <a:srgbClr val="767640"/>
      </a:accent4>
      <a:accent5>
        <a:srgbClr val="A5B295"/>
      </a:accent5>
      <a:accent6>
        <a:srgbClr val="C19DA7"/>
      </a:accent6>
      <a:hlink>
        <a:srgbClr val="D13D6E"/>
      </a:hlink>
      <a:folHlink>
        <a:srgbClr val="6C9D92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{A2F59050-B5FB-2347-858B-1E20A6BCB4D5}tf10001119</Template>
  <TotalTime>4272</TotalTime>
  <Words>940</Words>
  <Application>Microsoft Macintosh PowerPoint</Application>
  <PresentationFormat>Widescreen</PresentationFormat>
  <Paragraphs>78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Avenir Next LT Pro</vt:lpstr>
      <vt:lpstr>AvenirNext LT Pro Medium</vt:lpstr>
      <vt:lpstr>Calibri</vt:lpstr>
      <vt:lpstr>Sabon Next LT</vt:lpstr>
      <vt:lpstr>Wingdings</vt:lpstr>
      <vt:lpstr>DappledVTI</vt:lpstr>
      <vt:lpstr>Comparing Approaches to Integrate Sustainable Development Provisions in International Investment Agreements: Two Sides of the Same Coin</vt:lpstr>
      <vt:lpstr>International Investment Agreements (IIAs) vis-à-vis Sustainable Development Goals (SDGs)</vt:lpstr>
      <vt:lpstr>Potential for Progress: Different &amp; Innovative Approaches</vt:lpstr>
      <vt:lpstr>Focus- EU Approach in Refining IIAs</vt:lpstr>
      <vt:lpstr>Focus- Global South Approach in Refining IIAs</vt:lpstr>
      <vt:lpstr>Conclusions &amp; Suggestions</vt:lpstr>
      <vt:lpstr>Useful Links for 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Approaches to Integrate Sustainable Development Provisions in International Investment Agreements: Two Sides of the Same Coin</dc:title>
  <dc:creator>aditi pandey</dc:creator>
  <cp:lastModifiedBy>aditi pandey</cp:lastModifiedBy>
  <cp:revision>20</cp:revision>
  <dcterms:created xsi:type="dcterms:W3CDTF">2023-11-05T15:58:15Z</dcterms:created>
  <dcterms:modified xsi:type="dcterms:W3CDTF">2023-11-09T07:55:33Z</dcterms:modified>
</cp:coreProperties>
</file>